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6" r:id="rId5"/>
    <p:sldId id="257" r:id="rId6"/>
    <p:sldId id="271" r:id="rId7"/>
    <p:sldId id="270" r:id="rId8"/>
    <p:sldId id="269" r:id="rId9"/>
    <p:sldId id="268" r:id="rId10"/>
    <p:sldId id="272" r:id="rId11"/>
    <p:sldId id="273" r:id="rId12"/>
    <p:sldId id="274" r:id="rId13"/>
    <p:sldId id="267" r:id="rId14"/>
    <p:sldId id="275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91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93252BB-1661-4EF1-B4B4-B609E884D6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Analyze the player distribution used in the game</a:t>
          </a:r>
        </a:p>
      </dgm:t>
    </dgm:pt>
    <dgm:pt modelId="{5A04EF90-0F09-4424-BA8F-063E80337D8E}" type="parTrans" cxnId="{095425F3-197C-4E69-84D5-0C51196EF1C6}">
      <dgm:prSet/>
      <dgm:spPr/>
      <dgm:t>
        <a:bodyPr/>
        <a:lstStyle/>
        <a:p>
          <a:endParaRPr lang="en-US"/>
        </a:p>
      </dgm:t>
    </dgm:pt>
    <dgm:pt modelId="{54292CB0-011E-4706-9294-372AD5816BB9}" type="sibTrans" cxnId="{095425F3-197C-4E69-84D5-0C51196EF1C6}">
      <dgm:prSet/>
      <dgm:spPr/>
      <dgm:t>
        <a:bodyPr/>
        <a:lstStyle/>
        <a:p>
          <a:endParaRPr lang="en-US"/>
        </a:p>
      </dgm:t>
    </dgm:pt>
    <dgm:pt modelId="{1777E161-D0DE-4D31-91FE-E2AD8AAC6A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Analyze the player ratings vs wages earned</a:t>
          </a:r>
        </a:p>
      </dgm:t>
    </dgm:pt>
    <dgm:pt modelId="{50E45982-4B36-4BD3-ABAD-204FBA61FF0E}" type="parTrans" cxnId="{A341BC0D-6DD3-4979-9832-08DC41068DC6}">
      <dgm:prSet/>
      <dgm:spPr/>
      <dgm:t>
        <a:bodyPr/>
        <a:lstStyle/>
        <a:p>
          <a:endParaRPr lang="en-US"/>
        </a:p>
      </dgm:t>
    </dgm:pt>
    <dgm:pt modelId="{FB489039-8D8A-4FC2-9B37-994383FDE902}" type="sibTrans" cxnId="{A341BC0D-6DD3-4979-9832-08DC41068DC6}">
      <dgm:prSet/>
      <dgm:spPr/>
      <dgm:t>
        <a:bodyPr/>
        <a:lstStyle/>
        <a:p>
          <a:endParaRPr lang="en-US"/>
        </a:p>
      </dgm:t>
    </dgm:pt>
    <dgm:pt modelId="{A0E3938A-38FD-4C6B-BC76-DCF294EE93D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Suggest best leagues for young talents to play to earn higher wages</a:t>
          </a:r>
        </a:p>
      </dgm:t>
    </dgm:pt>
    <dgm:pt modelId="{8655D1BC-F152-4DA3-90FE-11A6554E87C9}" type="parTrans" cxnId="{F1960191-6C4D-45E6-A70C-022CDEE00113}">
      <dgm:prSet/>
      <dgm:spPr/>
      <dgm:t>
        <a:bodyPr/>
        <a:lstStyle/>
        <a:p>
          <a:endParaRPr lang="en-US"/>
        </a:p>
      </dgm:t>
    </dgm:pt>
    <dgm:pt modelId="{7DE219E0-15AA-4B4B-9BED-F21993E27992}" type="sibTrans" cxnId="{F1960191-6C4D-45E6-A70C-022CDEE00113}">
      <dgm:prSet/>
      <dgm:spPr/>
      <dgm:t>
        <a:bodyPr/>
        <a:lstStyle/>
        <a:p>
          <a:endParaRPr lang="en-US"/>
        </a:p>
      </dgm:t>
    </dgm:pt>
    <dgm:pt modelId="{928D28D2-2219-4A01-89A3-5F2504201C53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F618AFA3-CEAC-48F1-8AA2-1740F99BF185}" type="pres">
      <dgm:prSet presAssocID="{193252BB-1661-4EF1-B4B4-B609E884D6B5}" presName="compNode" presStyleCnt="0"/>
      <dgm:spPr/>
    </dgm:pt>
    <dgm:pt modelId="{BF50C53C-D61A-45A1-BBC8-039F573BE8BD}" type="pres">
      <dgm:prSet presAssocID="{193252BB-1661-4EF1-B4B4-B609E884D6B5}" presName="bgRect" presStyleLbl="bgShp" presStyleIdx="0" presStyleCnt="3"/>
      <dgm:spPr/>
    </dgm:pt>
    <dgm:pt modelId="{D46CD9C2-357F-4D44-A39B-E87258AE885C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CEBA8A23-B24B-42D2-927C-8C86EF14F1EF}" type="pres">
      <dgm:prSet presAssocID="{193252BB-1661-4EF1-B4B4-B609E884D6B5}" presName="spaceRect" presStyleCnt="0"/>
      <dgm:spPr/>
    </dgm:pt>
    <dgm:pt modelId="{365E173A-C4F3-4B74-93CE-6A30EC7AF167}" type="pres">
      <dgm:prSet presAssocID="{193252BB-1661-4EF1-B4B4-B609E884D6B5}" presName="parTx" presStyleLbl="revTx" presStyleIdx="0" presStyleCnt="3">
        <dgm:presLayoutVars>
          <dgm:chMax val="0"/>
          <dgm:chPref val="0"/>
        </dgm:presLayoutVars>
      </dgm:prSet>
      <dgm:spPr/>
    </dgm:pt>
    <dgm:pt modelId="{824059F5-426B-46A2-B5B2-1A92B49F3262}" type="pres">
      <dgm:prSet presAssocID="{54292CB0-011E-4706-9294-372AD5816BB9}" presName="sibTrans" presStyleCnt="0"/>
      <dgm:spPr/>
    </dgm:pt>
    <dgm:pt modelId="{6DC4DAB0-B2FF-4E7A-9690-2CB878C3DDD1}" type="pres">
      <dgm:prSet presAssocID="{1777E161-D0DE-4D31-91FE-E2AD8AAC6AAC}" presName="compNode" presStyleCnt="0"/>
      <dgm:spPr/>
    </dgm:pt>
    <dgm:pt modelId="{180E1053-A301-4EB9-BD54-274C4386C070}" type="pres">
      <dgm:prSet presAssocID="{1777E161-D0DE-4D31-91FE-E2AD8AAC6AAC}" presName="bgRect" presStyleLbl="bgShp" presStyleIdx="1" presStyleCnt="3"/>
      <dgm:spPr/>
    </dgm:pt>
    <dgm:pt modelId="{FBE4C50D-1469-4858-B86D-BC7F303CC385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83BCB9E6-3D99-403F-9764-24D671DB391D}" type="pres">
      <dgm:prSet presAssocID="{1777E161-D0DE-4D31-91FE-E2AD8AAC6AAC}" presName="spaceRect" presStyleCnt="0"/>
      <dgm:spPr/>
    </dgm:pt>
    <dgm:pt modelId="{2A3F4D89-3C6D-4F91-BDD7-944B35A7A85E}" type="pres">
      <dgm:prSet presAssocID="{1777E161-D0DE-4D31-91FE-E2AD8AAC6AAC}" presName="parTx" presStyleLbl="revTx" presStyleIdx="1" presStyleCnt="3">
        <dgm:presLayoutVars>
          <dgm:chMax val="0"/>
          <dgm:chPref val="0"/>
        </dgm:presLayoutVars>
      </dgm:prSet>
      <dgm:spPr/>
    </dgm:pt>
    <dgm:pt modelId="{44025695-A4E9-4AF4-8624-C63402B17AD4}" type="pres">
      <dgm:prSet presAssocID="{FB489039-8D8A-4FC2-9B37-994383FDE902}" presName="sibTrans" presStyleCnt="0"/>
      <dgm:spPr/>
    </dgm:pt>
    <dgm:pt modelId="{0AAA6352-E228-4654-8D17-AE20A64DE310}" type="pres">
      <dgm:prSet presAssocID="{A0E3938A-38FD-4C6B-BC76-DCF294EE93DC}" presName="compNode" presStyleCnt="0"/>
      <dgm:spPr/>
    </dgm:pt>
    <dgm:pt modelId="{1A929443-A4EF-4B3F-86DA-B1D32A62C153}" type="pres">
      <dgm:prSet presAssocID="{A0E3938A-38FD-4C6B-BC76-DCF294EE93DC}" presName="bgRect" presStyleLbl="bgShp" presStyleIdx="2" presStyleCnt="3"/>
      <dgm:spPr/>
    </dgm:pt>
    <dgm:pt modelId="{6EBC012B-9063-451C-9E7F-C4F6D93D6AC7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"/>
        </a:ext>
      </dgm:extLst>
    </dgm:pt>
    <dgm:pt modelId="{7EAAAAC7-84E6-4107-9C15-0F04209E33DD}" type="pres">
      <dgm:prSet presAssocID="{A0E3938A-38FD-4C6B-BC76-DCF294EE93DC}" presName="spaceRect" presStyleCnt="0"/>
      <dgm:spPr/>
    </dgm:pt>
    <dgm:pt modelId="{A2A939BD-9DB1-4E91-8D87-4B973101D4A6}" type="pres">
      <dgm:prSet presAssocID="{A0E3938A-38FD-4C6B-BC76-DCF294EE93DC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8A80F91B-476B-4681-9D3C-30582E331FC0}" type="presOf" srcId="{1777E161-D0DE-4D31-91FE-E2AD8AAC6AAC}" destId="{2A3F4D89-3C6D-4F91-BDD7-944B35A7A85E}" srcOrd="0" destOrd="0" presId="urn:microsoft.com/office/officeart/2018/2/layout/IconVerticalSolidList"/>
    <dgm:cxn modelId="{EEC9B032-4A1A-4A06-879B-451BBE07D44D}" type="presOf" srcId="{193252BB-1661-4EF1-B4B4-B609E884D6B5}" destId="{365E173A-C4F3-4B74-93CE-6A30EC7AF167}" srcOrd="0" destOrd="0" presId="urn:microsoft.com/office/officeart/2018/2/layout/IconVerticalSolid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6C46BEBD-A7D7-4005-8DCC-0B3DF1DEABB7}" type="presOf" srcId="{A0E3938A-38FD-4C6B-BC76-DCF294EE93DC}" destId="{A2A939BD-9DB1-4E91-8D87-4B973101D4A6}" srcOrd="0" destOrd="0" presId="urn:microsoft.com/office/officeart/2018/2/layout/IconVerticalSolid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20E97FE-687B-4442-A304-FDABC4532395}" type="presOf" srcId="{34FF870C-5D9B-4878-9827-A3D8F8D3B4C3}" destId="{928D28D2-2219-4A01-89A3-5F2504201C53}" srcOrd="0" destOrd="0" presId="urn:microsoft.com/office/officeart/2018/2/layout/IconVerticalSolidList"/>
    <dgm:cxn modelId="{D98011C1-C237-4261-8849-594701D89935}" type="presParOf" srcId="{928D28D2-2219-4A01-89A3-5F2504201C53}" destId="{F618AFA3-CEAC-48F1-8AA2-1740F99BF185}" srcOrd="0" destOrd="0" presId="urn:microsoft.com/office/officeart/2018/2/layout/IconVerticalSolidList"/>
    <dgm:cxn modelId="{2388EC8D-D29F-4C3B-A32D-CB27602F29D4}" type="presParOf" srcId="{F618AFA3-CEAC-48F1-8AA2-1740F99BF185}" destId="{BF50C53C-D61A-45A1-BBC8-039F573BE8BD}" srcOrd="0" destOrd="0" presId="urn:microsoft.com/office/officeart/2018/2/layout/IconVerticalSolidList"/>
    <dgm:cxn modelId="{7268FA0A-DA5D-4ACC-8F8A-3C4A4FC5CDBA}" type="presParOf" srcId="{F618AFA3-CEAC-48F1-8AA2-1740F99BF185}" destId="{D46CD9C2-357F-4D44-A39B-E87258AE885C}" srcOrd="1" destOrd="0" presId="urn:microsoft.com/office/officeart/2018/2/layout/IconVerticalSolidList"/>
    <dgm:cxn modelId="{3975BFF2-02F9-45A5-9B6A-91A0C523F25D}" type="presParOf" srcId="{F618AFA3-CEAC-48F1-8AA2-1740F99BF185}" destId="{CEBA8A23-B24B-42D2-927C-8C86EF14F1EF}" srcOrd="2" destOrd="0" presId="urn:microsoft.com/office/officeart/2018/2/layout/IconVerticalSolidList"/>
    <dgm:cxn modelId="{E61A0ED4-7C2A-45C2-A1FF-874F3350472C}" type="presParOf" srcId="{F618AFA3-CEAC-48F1-8AA2-1740F99BF185}" destId="{365E173A-C4F3-4B74-93CE-6A30EC7AF167}" srcOrd="3" destOrd="0" presId="urn:microsoft.com/office/officeart/2018/2/layout/IconVerticalSolidList"/>
    <dgm:cxn modelId="{44B6A03E-D871-4AB1-98FF-758EEB7EADD8}" type="presParOf" srcId="{928D28D2-2219-4A01-89A3-5F2504201C53}" destId="{824059F5-426B-46A2-B5B2-1A92B49F3262}" srcOrd="1" destOrd="0" presId="urn:microsoft.com/office/officeart/2018/2/layout/IconVerticalSolidList"/>
    <dgm:cxn modelId="{FF5BF5E8-F0C2-4CFC-9E00-949512E62881}" type="presParOf" srcId="{928D28D2-2219-4A01-89A3-5F2504201C53}" destId="{6DC4DAB0-B2FF-4E7A-9690-2CB878C3DDD1}" srcOrd="2" destOrd="0" presId="urn:microsoft.com/office/officeart/2018/2/layout/IconVerticalSolidList"/>
    <dgm:cxn modelId="{B312F0EF-4871-443A-B299-B1E428025A4C}" type="presParOf" srcId="{6DC4DAB0-B2FF-4E7A-9690-2CB878C3DDD1}" destId="{180E1053-A301-4EB9-BD54-274C4386C070}" srcOrd="0" destOrd="0" presId="urn:microsoft.com/office/officeart/2018/2/layout/IconVerticalSolidList"/>
    <dgm:cxn modelId="{9092EC02-481E-487A-9390-A583F9976188}" type="presParOf" srcId="{6DC4DAB0-B2FF-4E7A-9690-2CB878C3DDD1}" destId="{FBE4C50D-1469-4858-B86D-BC7F303CC385}" srcOrd="1" destOrd="0" presId="urn:microsoft.com/office/officeart/2018/2/layout/IconVerticalSolidList"/>
    <dgm:cxn modelId="{10248E27-4F8F-4799-9BA2-5B85141CCD59}" type="presParOf" srcId="{6DC4DAB0-B2FF-4E7A-9690-2CB878C3DDD1}" destId="{83BCB9E6-3D99-403F-9764-24D671DB391D}" srcOrd="2" destOrd="0" presId="urn:microsoft.com/office/officeart/2018/2/layout/IconVerticalSolidList"/>
    <dgm:cxn modelId="{8B319E0F-0378-4DEC-83A0-0DDBCE0F129C}" type="presParOf" srcId="{6DC4DAB0-B2FF-4E7A-9690-2CB878C3DDD1}" destId="{2A3F4D89-3C6D-4F91-BDD7-944B35A7A85E}" srcOrd="3" destOrd="0" presId="urn:microsoft.com/office/officeart/2018/2/layout/IconVerticalSolidList"/>
    <dgm:cxn modelId="{94C2E6E3-75C4-43F3-B1B6-D0B83D70B5FA}" type="presParOf" srcId="{928D28D2-2219-4A01-89A3-5F2504201C53}" destId="{44025695-A4E9-4AF4-8624-C63402B17AD4}" srcOrd="3" destOrd="0" presId="urn:microsoft.com/office/officeart/2018/2/layout/IconVerticalSolidList"/>
    <dgm:cxn modelId="{1DBD3BAD-3E55-4848-801A-9C2407931E91}" type="presParOf" srcId="{928D28D2-2219-4A01-89A3-5F2504201C53}" destId="{0AAA6352-E228-4654-8D17-AE20A64DE310}" srcOrd="4" destOrd="0" presId="urn:microsoft.com/office/officeart/2018/2/layout/IconVerticalSolidList"/>
    <dgm:cxn modelId="{5A5C5FE8-B1D6-4458-93E5-C2AC0E7610B5}" type="presParOf" srcId="{0AAA6352-E228-4654-8D17-AE20A64DE310}" destId="{1A929443-A4EF-4B3F-86DA-B1D32A62C153}" srcOrd="0" destOrd="0" presId="urn:microsoft.com/office/officeart/2018/2/layout/IconVerticalSolidList"/>
    <dgm:cxn modelId="{FA67D440-01C3-4EE7-839F-08268216DB2C}" type="presParOf" srcId="{0AAA6352-E228-4654-8D17-AE20A64DE310}" destId="{6EBC012B-9063-451C-9E7F-C4F6D93D6AC7}" srcOrd="1" destOrd="0" presId="urn:microsoft.com/office/officeart/2018/2/layout/IconVerticalSolidList"/>
    <dgm:cxn modelId="{E42CD9A7-DAE2-41EE-9378-B567B91821D1}" type="presParOf" srcId="{0AAA6352-E228-4654-8D17-AE20A64DE310}" destId="{7EAAAAC7-84E6-4107-9C15-0F04209E33DD}" srcOrd="2" destOrd="0" presId="urn:microsoft.com/office/officeart/2018/2/layout/IconVerticalSolidList"/>
    <dgm:cxn modelId="{46AB2571-955D-4F42-862F-F5C0A94F1022}" type="presParOf" srcId="{0AAA6352-E228-4654-8D17-AE20A64DE310}" destId="{A2A939BD-9DB1-4E91-8D87-4B973101D4A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50C53C-D61A-45A1-BBC8-039F573BE8BD}">
      <dsp:nvSpPr>
        <dsp:cNvPr id="0" name=""/>
        <dsp:cNvSpPr/>
      </dsp:nvSpPr>
      <dsp:spPr>
        <a:xfrm>
          <a:off x="0" y="680"/>
          <a:ext cx="5959475" cy="15932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6CD9C2-357F-4D44-A39B-E87258AE885C}">
      <dsp:nvSpPr>
        <dsp:cNvPr id="0" name=""/>
        <dsp:cNvSpPr/>
      </dsp:nvSpPr>
      <dsp:spPr>
        <a:xfrm>
          <a:off x="481961" y="359164"/>
          <a:ext cx="876294" cy="87629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5E173A-C4F3-4B74-93CE-6A30EC7AF167}">
      <dsp:nvSpPr>
        <dsp:cNvPr id="0" name=""/>
        <dsp:cNvSpPr/>
      </dsp:nvSpPr>
      <dsp:spPr>
        <a:xfrm>
          <a:off x="1840218" y="680"/>
          <a:ext cx="4119256" cy="1593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620" tIns="168620" rIns="168620" bIns="16862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Analyze the player distribution used in the game</a:t>
          </a:r>
        </a:p>
      </dsp:txBody>
      <dsp:txXfrm>
        <a:off x="1840218" y="680"/>
        <a:ext cx="4119256" cy="1593262"/>
      </dsp:txXfrm>
    </dsp:sp>
    <dsp:sp modelId="{180E1053-A301-4EB9-BD54-274C4386C070}">
      <dsp:nvSpPr>
        <dsp:cNvPr id="0" name=""/>
        <dsp:cNvSpPr/>
      </dsp:nvSpPr>
      <dsp:spPr>
        <a:xfrm>
          <a:off x="0" y="1992259"/>
          <a:ext cx="5959475" cy="15932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E4C50D-1469-4858-B86D-BC7F303CC385}">
      <dsp:nvSpPr>
        <dsp:cNvPr id="0" name=""/>
        <dsp:cNvSpPr/>
      </dsp:nvSpPr>
      <dsp:spPr>
        <a:xfrm>
          <a:off x="481961" y="2350743"/>
          <a:ext cx="876294" cy="87629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3F4D89-3C6D-4F91-BDD7-944B35A7A85E}">
      <dsp:nvSpPr>
        <dsp:cNvPr id="0" name=""/>
        <dsp:cNvSpPr/>
      </dsp:nvSpPr>
      <dsp:spPr>
        <a:xfrm>
          <a:off x="1840218" y="1992259"/>
          <a:ext cx="4119256" cy="1593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620" tIns="168620" rIns="168620" bIns="16862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Analyze the player ratings vs wages earned</a:t>
          </a:r>
        </a:p>
      </dsp:txBody>
      <dsp:txXfrm>
        <a:off x="1840218" y="1992259"/>
        <a:ext cx="4119256" cy="1593262"/>
      </dsp:txXfrm>
    </dsp:sp>
    <dsp:sp modelId="{1A929443-A4EF-4B3F-86DA-B1D32A62C153}">
      <dsp:nvSpPr>
        <dsp:cNvPr id="0" name=""/>
        <dsp:cNvSpPr/>
      </dsp:nvSpPr>
      <dsp:spPr>
        <a:xfrm>
          <a:off x="0" y="3983837"/>
          <a:ext cx="5959475" cy="15932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BC012B-9063-451C-9E7F-C4F6D93D6AC7}">
      <dsp:nvSpPr>
        <dsp:cNvPr id="0" name=""/>
        <dsp:cNvSpPr/>
      </dsp:nvSpPr>
      <dsp:spPr>
        <a:xfrm>
          <a:off x="481961" y="4342321"/>
          <a:ext cx="876294" cy="87629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A939BD-9DB1-4E91-8D87-4B973101D4A6}">
      <dsp:nvSpPr>
        <dsp:cNvPr id="0" name=""/>
        <dsp:cNvSpPr/>
      </dsp:nvSpPr>
      <dsp:spPr>
        <a:xfrm>
          <a:off x="1840218" y="3983837"/>
          <a:ext cx="4119256" cy="1593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620" tIns="168620" rIns="168620" bIns="16862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Suggest best leagues for young talents to play to earn higher wages</a:t>
          </a:r>
        </a:p>
      </dsp:txBody>
      <dsp:txXfrm>
        <a:off x="1840218" y="3983837"/>
        <a:ext cx="4119256" cy="15932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3" name="Rectangle 56">
            <a:extLst>
              <a:ext uri="{FF2B5EF4-FFF2-40B4-BE49-F238E27FC236}">
                <a16:creationId xmlns:a16="http://schemas.microsoft.com/office/drawing/2014/main" id="{F33867FC-EB8E-4B00-B7D5-7967D9DF1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0000">
                <a:schemeClr val="bg2">
                  <a:alpha val="7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6">
            <a:extLst>
              <a:ext uri="{FF2B5EF4-FFF2-40B4-BE49-F238E27FC236}">
                <a16:creationId xmlns:a16="http://schemas.microsoft.com/office/drawing/2014/main" id="{D69E00ED-B0F1-4570-A74E-E05D0E9A8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65" name="Freeform 6">
            <a:extLst>
              <a:ext uri="{FF2B5EF4-FFF2-40B4-BE49-F238E27FC236}">
                <a16:creationId xmlns:a16="http://schemas.microsoft.com/office/drawing/2014/main" id="{074D0BE7-DDD8-46AB-A2C1-5B7FFD921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2258008"/>
            <a:ext cx="8361229" cy="2072922"/>
          </a:xfrm>
        </p:spPr>
        <p:txBody>
          <a:bodyPr>
            <a:normAutofit fontScale="90000"/>
          </a:bodyPr>
          <a:lstStyle/>
          <a:p>
            <a:r>
              <a:rPr lang="en-US" dirty="0"/>
              <a:t>Tableau Project</a:t>
            </a:r>
            <a:br>
              <a:rPr lang="en-US" dirty="0"/>
            </a:br>
            <a:r>
              <a:rPr lang="en-CA" sz="4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FIFA2018 Player Ratings Analysis</a:t>
            </a:r>
            <a:br>
              <a:rPr lang="en-CA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dirty="0"/>
              <a:t> by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4441371"/>
            <a:ext cx="6831673" cy="60114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191B0E"/>
                </a:solidFill>
              </a:rPr>
              <a:t>Jasper Umoffia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41E9A-601F-86EA-5A52-D729BD4E9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01175" cy="71437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COMPARISONS(Player Values)</a:t>
            </a:r>
            <a:endParaRPr lang="en-CA" sz="4000" dirty="0"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19FCC56-D67E-7922-CB1D-EFF384D22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400175"/>
            <a:ext cx="9401175" cy="5264349"/>
          </a:xfrm>
        </p:spPr>
      </p:pic>
    </p:spTree>
    <p:extLst>
      <p:ext uri="{BB962C8B-B14F-4D97-AF65-F5344CB8AC3E}">
        <p14:creationId xmlns:p14="http://schemas.microsoft.com/office/powerpoint/2010/main" val="720068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18C4A-8537-4A97-67A5-74C8789DB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9978885" cy="735496"/>
          </a:xfrm>
        </p:spPr>
        <p:txBody>
          <a:bodyPr/>
          <a:lstStyle/>
          <a:p>
            <a:r>
              <a:rPr lang="en-US" dirty="0"/>
              <a:t>Player Values</a:t>
            </a:r>
            <a:endParaRPr lang="en-CA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C1B679B-C464-13C9-2061-7E786579DC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1" y="1421296"/>
            <a:ext cx="9978886" cy="4999382"/>
          </a:xfrm>
        </p:spPr>
      </p:pic>
    </p:spTree>
    <p:extLst>
      <p:ext uri="{BB962C8B-B14F-4D97-AF65-F5344CB8AC3E}">
        <p14:creationId xmlns:p14="http://schemas.microsoft.com/office/powerpoint/2010/main" val="2316822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CA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ood human figure">
            <a:extLst>
              <a:ext uri="{FF2B5EF4-FFF2-40B4-BE49-F238E27FC236}">
                <a16:creationId xmlns:a16="http://schemas.microsoft.com/office/drawing/2014/main" id="{C5E1707A-ECBD-0698-F052-F8C4B13E4D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9605EB-CD2A-C616-7888-18ABE9BA2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128" y="1788454"/>
            <a:ext cx="8361229" cy="20982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/>
              <a:t>Questions!!!!!!</a:t>
            </a:r>
          </a:p>
        </p:txBody>
      </p:sp>
    </p:spTree>
    <p:extLst>
      <p:ext uri="{BB962C8B-B14F-4D97-AF65-F5344CB8AC3E}">
        <p14:creationId xmlns:p14="http://schemas.microsoft.com/office/powerpoint/2010/main" val="3871001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2DAC179-C790-4427-B1A0-AF7E55B8E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340" y="639704"/>
            <a:ext cx="3299579" cy="5577840"/>
          </a:xfrm>
        </p:spPr>
        <p:txBody>
          <a:bodyPr anchor="ctr">
            <a:normAutofit/>
          </a:bodyPr>
          <a:lstStyle/>
          <a:p>
            <a:r>
              <a:rPr lang="en-US" dirty="0"/>
              <a:t>Our Aim</a:t>
            </a: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A392D87-3787-45D6-976E-B85674C09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8366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FE8E04-DEE3-49FD-89A2-285FAD1CB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0015067"/>
              </p:ext>
            </p:extLst>
          </p:nvPr>
        </p:nvGraphicFramePr>
        <p:xfrm>
          <a:off x="784225" y="639763"/>
          <a:ext cx="5959475" cy="5577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24">
            <a:extLst>
              <a:ext uri="{FF2B5EF4-FFF2-40B4-BE49-F238E27FC236}">
                <a16:creationId xmlns:a16="http://schemas.microsoft.com/office/drawing/2014/main" id="{624E16E8-84BF-4D4C-A746-2537B1C15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F890A3A2-97E0-41D2-BD93-30D3DFA73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718CB90A-6005-4951-84F5-70B5863EF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CA"/>
            </a:p>
          </p:txBody>
        </p:sp>
      </p:grpSp>
      <p:sp useBgFill="1">
        <p:nvSpPr>
          <p:cNvPr id="38" name="Rectangle 28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216B02-2A37-C771-6913-464DE1CB2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cap="all" dirty="0"/>
              <a:t>Distribution by nationality</a:t>
            </a:r>
          </a:p>
        </p:txBody>
      </p:sp>
      <p:pic>
        <p:nvPicPr>
          <p:cNvPr id="7" name="Picture 6" descr="A map of the world&#10;&#10;Description automatically generated">
            <a:extLst>
              <a:ext uri="{FF2B5EF4-FFF2-40B4-BE49-F238E27FC236}">
                <a16:creationId xmlns:a16="http://schemas.microsoft.com/office/drawing/2014/main" id="{2EEBCC7C-146A-F7C4-87E8-D0364DAF8C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28" r="6291" b="-2"/>
          <a:stretch/>
        </p:blipFill>
        <p:spPr>
          <a:xfrm>
            <a:off x="20" y="10"/>
            <a:ext cx="6050260" cy="4187119"/>
          </a:xfrm>
          <a:prstGeom prst="rect">
            <a:avLst/>
          </a:prstGeom>
        </p:spPr>
      </p:pic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D82BF9D-2895-C557-18E9-1884C5F5D2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045" r="14673" b="-2"/>
          <a:stretch/>
        </p:blipFill>
        <p:spPr>
          <a:xfrm>
            <a:off x="6141720" y="10"/>
            <a:ext cx="6050280" cy="4187119"/>
          </a:xfrm>
          <a:prstGeom prst="rect">
            <a:avLst/>
          </a:prstGeom>
        </p:spPr>
      </p:pic>
      <p:sp>
        <p:nvSpPr>
          <p:cNvPr id="39" name="Freeform: Shape 30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0" name="Freeform: Shape 32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5118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6D760-8724-2BCA-BFC1-E8F397749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889434" cy="626165"/>
          </a:xfrm>
        </p:spPr>
        <p:txBody>
          <a:bodyPr>
            <a:normAutofit fontScale="90000"/>
          </a:bodyPr>
          <a:lstStyle/>
          <a:p>
            <a:r>
              <a:rPr lang="en-US" dirty="0"/>
              <a:t>Top 10 FIFA18 Player Countries</a:t>
            </a:r>
            <a:endParaRPr lang="en-CA" dirty="0"/>
          </a:p>
        </p:txBody>
      </p:sp>
      <p:pic>
        <p:nvPicPr>
          <p:cNvPr id="5" name="Content Placeholder 4" descr="A screen shot of a graph&#10;&#10;Description automatically generated">
            <a:extLst>
              <a:ext uri="{FF2B5EF4-FFF2-40B4-BE49-F238E27FC236}">
                <a16:creationId xmlns:a16="http://schemas.microsoft.com/office/drawing/2014/main" id="{D7A12A57-CD49-EA74-70B9-0DD7B38FB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1" y="1311965"/>
            <a:ext cx="9889434" cy="5267739"/>
          </a:xfrm>
        </p:spPr>
      </p:pic>
    </p:spTree>
    <p:extLst>
      <p:ext uri="{BB962C8B-B14F-4D97-AF65-F5344CB8AC3E}">
        <p14:creationId xmlns:p14="http://schemas.microsoft.com/office/powerpoint/2010/main" val="2641697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3C74E-474C-8EEF-DCEE-5AC69C12B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1"/>
            <a:ext cx="10306877" cy="685800"/>
          </a:xfrm>
        </p:spPr>
        <p:txBody>
          <a:bodyPr>
            <a:normAutofit fontScale="90000"/>
          </a:bodyPr>
          <a:lstStyle/>
          <a:p>
            <a:r>
              <a:rPr lang="en-US"/>
              <a:t>Wages for England</a:t>
            </a:r>
            <a:endParaRPr lang="en-CA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6F2B9D3-F8F1-BED5-EE7E-C6F04CE7F9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371601"/>
            <a:ext cx="10306878" cy="5039138"/>
          </a:xfrm>
        </p:spPr>
      </p:pic>
    </p:spTree>
    <p:extLst>
      <p:ext uri="{BB962C8B-B14F-4D97-AF65-F5344CB8AC3E}">
        <p14:creationId xmlns:p14="http://schemas.microsoft.com/office/powerpoint/2010/main" val="3472392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AA5C2B30-3513-AED9-8E2C-F644B2604C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000" y="417443"/>
            <a:ext cx="10595113" cy="622148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0449FE-E5BA-EACE-ACBD-BCE65594168C}"/>
              </a:ext>
            </a:extLst>
          </p:cNvPr>
          <p:cNvSpPr txBox="1"/>
          <p:nvPr/>
        </p:nvSpPr>
        <p:spPr>
          <a:xfrm>
            <a:off x="2067338" y="3269974"/>
            <a:ext cx="5585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Sturridge is highest paid English player with 140,000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17516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3E963-70A7-C2CB-F37A-4C305D83B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586409"/>
            <a:ext cx="10028582" cy="606287"/>
          </a:xfrm>
        </p:spPr>
        <p:txBody>
          <a:bodyPr>
            <a:normAutofit fontScale="90000"/>
          </a:bodyPr>
          <a:lstStyle/>
          <a:p>
            <a:r>
              <a:rPr lang="en-US" dirty="0"/>
              <a:t>Wages for Argentina</a:t>
            </a:r>
            <a:endParaRPr lang="en-CA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08FD4DA5-4343-7F9D-879F-8700D40DB4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1" y="1192697"/>
            <a:ext cx="10028582" cy="5168346"/>
          </a:xfrm>
        </p:spPr>
      </p:pic>
    </p:spTree>
    <p:extLst>
      <p:ext uri="{BB962C8B-B14F-4D97-AF65-F5344CB8AC3E}">
        <p14:creationId xmlns:p14="http://schemas.microsoft.com/office/powerpoint/2010/main" val="882724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 shot of a graph&#10;&#10;Description automatically generated">
            <a:extLst>
              <a:ext uri="{FF2B5EF4-FFF2-40B4-BE49-F238E27FC236}">
                <a16:creationId xmlns:a16="http://schemas.microsoft.com/office/drawing/2014/main" id="{D85D2F3D-8084-9C70-4767-D150F559A0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546652"/>
            <a:ext cx="9899373" cy="5774635"/>
          </a:xfrm>
        </p:spPr>
      </p:pic>
    </p:spTree>
    <p:extLst>
      <p:ext uri="{BB962C8B-B14F-4D97-AF65-F5344CB8AC3E}">
        <p14:creationId xmlns:p14="http://schemas.microsoft.com/office/powerpoint/2010/main" val="4284962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41867-E000-6965-D04A-CDF39FB05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9859617" cy="795130"/>
          </a:xfrm>
        </p:spPr>
        <p:txBody>
          <a:bodyPr/>
          <a:lstStyle/>
          <a:p>
            <a:r>
              <a:rPr lang="en-US" dirty="0"/>
              <a:t>FIFA18 Quality Vs Quantity</a:t>
            </a:r>
            <a:endParaRPr lang="en-CA" dirty="0"/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AEF63A31-F5EA-B723-A5C6-8605A38702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480930"/>
            <a:ext cx="9859618" cy="4939748"/>
          </a:xfrm>
        </p:spPr>
      </p:pic>
    </p:spTree>
    <p:extLst>
      <p:ext uri="{BB962C8B-B14F-4D97-AF65-F5344CB8AC3E}">
        <p14:creationId xmlns:p14="http://schemas.microsoft.com/office/powerpoint/2010/main" val="417604428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1122</TotalTime>
  <Words>76</Words>
  <Application>Microsoft Office PowerPoint</Application>
  <PresentationFormat>Widescreen</PresentationFormat>
  <Paragraphs>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ADLaM Display</vt:lpstr>
      <vt:lpstr>Calibri</vt:lpstr>
      <vt:lpstr>Consolas</vt:lpstr>
      <vt:lpstr>Franklin Gothic Book</vt:lpstr>
      <vt:lpstr>Crop</vt:lpstr>
      <vt:lpstr>Tableau Project FIFA2018 Player Ratings Analysis  by</vt:lpstr>
      <vt:lpstr>Our Aim</vt:lpstr>
      <vt:lpstr>Distribution by nationality</vt:lpstr>
      <vt:lpstr>Top 10 FIFA18 Player Countries</vt:lpstr>
      <vt:lpstr>Wages for England</vt:lpstr>
      <vt:lpstr>PowerPoint Presentation</vt:lpstr>
      <vt:lpstr>Wages for Argentina</vt:lpstr>
      <vt:lpstr>PowerPoint Presentation</vt:lpstr>
      <vt:lpstr>FIFA18 Quality Vs Quantity</vt:lpstr>
      <vt:lpstr>COMPARISONS(Player Values)</vt:lpstr>
      <vt:lpstr>Player Values</vt:lpstr>
      <vt:lpstr>Questions!!!!!!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Tableau Project FIFA2018 Player Ratings  by</dc:title>
  <dc:creator>INIOBONG UMOFFIA</dc:creator>
  <cp:lastModifiedBy>affuya@gmail.com</cp:lastModifiedBy>
  <cp:revision>9</cp:revision>
  <dcterms:created xsi:type="dcterms:W3CDTF">2023-09-26T06:45:25Z</dcterms:created>
  <dcterms:modified xsi:type="dcterms:W3CDTF">2023-09-27T01:27:57Z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